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5520228735064708E-2"/>
          <c:y val="3.8746167557164549E-2"/>
          <c:w val="0.73209618853400604"/>
          <c:h val="0.9612538324428359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strRef>
              <c:f>Лист1!$A$2:$A$11</c:f>
              <c:strCache>
                <c:ptCount val="10"/>
                <c:pt idx="0">
                  <c:v>НДФЛ</c:v>
                </c:pt>
                <c:pt idx="1">
                  <c:v>Акцизы</c:v>
                </c:pt>
                <c:pt idx="2">
                  <c:v>ЕСХН</c:v>
                </c:pt>
                <c:pt idx="3">
                  <c:v>Налог на имущество</c:v>
                </c:pt>
                <c:pt idx="4">
                  <c:v>Земельный налог</c:v>
                </c:pt>
                <c:pt idx="5">
                  <c:v>аренда земельных участков</c:v>
                </c:pt>
                <c:pt idx="6">
                  <c:v>аренда имущества</c:v>
                </c:pt>
                <c:pt idx="7">
                  <c:v>доходы от реализации имущества</c:v>
                </c:pt>
                <c:pt idx="8">
                  <c:v>прочие доходы от компенсации затрат бюджета поселения </c:v>
                </c:pt>
                <c:pt idx="9">
                  <c:v>доходы от уплаты административных штрафов за нарушение правовых актов Краснодарского края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15572.3</c:v>
                </c:pt>
                <c:pt idx="1">
                  <c:v>7127.9</c:v>
                </c:pt>
                <c:pt idx="2">
                  <c:v>770.6</c:v>
                </c:pt>
                <c:pt idx="3">
                  <c:v>4597.4000000000005</c:v>
                </c:pt>
                <c:pt idx="4">
                  <c:v>9760.7999999999938</c:v>
                </c:pt>
                <c:pt idx="5">
                  <c:v>848.3</c:v>
                </c:pt>
                <c:pt idx="6">
                  <c:v>155.6</c:v>
                </c:pt>
                <c:pt idx="7">
                  <c:v>0.8</c:v>
                </c:pt>
                <c:pt idx="8">
                  <c:v>226.4</c:v>
                </c:pt>
                <c:pt idx="9">
                  <c:v>34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773990807403"/>
          <c:y val="0.12930918759749355"/>
          <c:w val="0.25379451261593494"/>
          <c:h val="0.68896033928649625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5.306762193957564E-3"/>
          <c:w val="0.70375133906804233"/>
          <c:h val="0.986733094515106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Лист1!$A$2:$A$12</c:f>
              <c:strCache>
                <c:ptCount val="11"/>
                <c:pt idx="0">
                  <c:v>Расходы бюджета всего:</c:v>
                </c:pt>
                <c:pt idx="1">
                  <c:v>Общегосударственные расходы</c:v>
                </c:pt>
                <c:pt idx="2">
                  <c:v>Национальная оборона</c:v>
                </c:pt>
                <c:pt idx="3">
                  <c:v>Национальная безопасность и правоохранительная деятельность</c:v>
                </c:pt>
                <c:pt idx="4">
                  <c:v>Национальная экономика</c:v>
                </c:pt>
                <c:pt idx="5">
                  <c:v>Жилищно-коммунальное хозяйство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внутреннего муниципального долга</c:v>
                </c:pt>
              </c:strCache>
            </c:strRef>
          </c:cat>
          <c:val>
            <c:numRef>
              <c:f>Лист1!$B$2:$B$12</c:f>
              <c:numCache>
                <c:formatCode>#,##0.00</c:formatCode>
                <c:ptCount val="11"/>
                <c:pt idx="0">
                  <c:v>69455.7</c:v>
                </c:pt>
                <c:pt idx="1">
                  <c:v>21070</c:v>
                </c:pt>
                <c:pt idx="2" formatCode="General">
                  <c:v>519.79999999999995</c:v>
                </c:pt>
                <c:pt idx="3" formatCode="General">
                  <c:v>243.1</c:v>
                </c:pt>
                <c:pt idx="4">
                  <c:v>6976.1</c:v>
                </c:pt>
                <c:pt idx="5">
                  <c:v>30632.1</c:v>
                </c:pt>
                <c:pt idx="6" formatCode="General">
                  <c:v>96.5</c:v>
                </c:pt>
                <c:pt idx="7">
                  <c:v>9627.2000000000007</c:v>
                </c:pt>
                <c:pt idx="8" formatCode="General">
                  <c:v>219.7</c:v>
                </c:pt>
                <c:pt idx="9" formatCode="General">
                  <c:v>67.400000000000006</c:v>
                </c:pt>
                <c:pt idx="10" formatCode="General">
                  <c:v>3.5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35655549256985"/>
          <c:y val="0.11905004855148597"/>
          <c:w val="0.29643444507430139"/>
          <c:h val="0.73133868717389028"/>
        </c:manualLayout>
      </c:layout>
      <c:txPr>
        <a:bodyPr/>
        <a:lstStyle/>
        <a:p>
          <a:pPr>
            <a:defRPr sz="11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4354734382429547"/>
          <c:y val="4.4099266857348184E-2"/>
          <c:w val="0.42122035656669116"/>
          <c:h val="0.94931546050031324"/>
        </c:manualLayout>
      </c:layout>
      <c:bar3D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 факт</c:v>
                </c:pt>
              </c:strCache>
            </c:strRef>
          </c:tx>
          <c:cat>
            <c:strRef>
              <c:f>Лист1!$A$2:$A$12</c:f>
              <c:strCache>
                <c:ptCount val="11"/>
                <c:pt idx="0">
                  <c:v>Расходы бюджета всего:</c:v>
                </c:pt>
                <c:pt idx="1">
                  <c:v>Общегосударственные расходы</c:v>
                </c:pt>
                <c:pt idx="2">
                  <c:v>Национальная оборона</c:v>
                </c:pt>
                <c:pt idx="3">
                  <c:v>Национальная безопасность и правоохранительная деятельность</c:v>
                </c:pt>
                <c:pt idx="4">
                  <c:v>Национальная экономика</c:v>
                </c:pt>
                <c:pt idx="5">
                  <c:v>Жилищно-коммунальное хозяйство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внутреннего муниципального долга</c:v>
                </c:pt>
              </c:strCache>
            </c:strRef>
          </c:cat>
          <c:val>
            <c:numRef>
              <c:f>Лист1!$B$2:$B$12</c:f>
              <c:numCache>
                <c:formatCode>0.0</c:formatCode>
                <c:ptCount val="11"/>
                <c:pt idx="0">
                  <c:v>62446.5</c:v>
                </c:pt>
                <c:pt idx="1">
                  <c:v>21150.400000000001</c:v>
                </c:pt>
                <c:pt idx="2">
                  <c:v>488.2</c:v>
                </c:pt>
                <c:pt idx="3">
                  <c:v>55.3</c:v>
                </c:pt>
                <c:pt idx="4">
                  <c:v>16944.599999999995</c:v>
                </c:pt>
                <c:pt idx="5">
                  <c:v>14940.6</c:v>
                </c:pt>
                <c:pt idx="6">
                  <c:v>51.6</c:v>
                </c:pt>
                <c:pt idx="7">
                  <c:v>8628.6</c:v>
                </c:pt>
                <c:pt idx="8">
                  <c:v>60</c:v>
                </c:pt>
                <c:pt idx="9">
                  <c:v>123.4</c:v>
                </c:pt>
                <c:pt idx="10">
                  <c:v>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год факт</c:v>
                </c:pt>
              </c:strCache>
            </c:strRef>
          </c:tx>
          <c:cat>
            <c:strRef>
              <c:f>Лист1!$A$2:$A$12</c:f>
              <c:strCache>
                <c:ptCount val="11"/>
                <c:pt idx="0">
                  <c:v>Расходы бюджета всего:</c:v>
                </c:pt>
                <c:pt idx="1">
                  <c:v>Общегосударственные расходы</c:v>
                </c:pt>
                <c:pt idx="2">
                  <c:v>Национальная оборона</c:v>
                </c:pt>
                <c:pt idx="3">
                  <c:v>Национальная безопасность и правоохранительная деятельность</c:v>
                </c:pt>
                <c:pt idx="4">
                  <c:v>Национальная экономика</c:v>
                </c:pt>
                <c:pt idx="5">
                  <c:v>Жилищно-коммунальное хозяйство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внутреннего муниципального долга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>
                  <c:v>69455.700000000012</c:v>
                </c:pt>
                <c:pt idx="1">
                  <c:v>21070</c:v>
                </c:pt>
                <c:pt idx="2">
                  <c:v>519.79999999999995</c:v>
                </c:pt>
                <c:pt idx="3">
                  <c:v>243.1</c:v>
                </c:pt>
                <c:pt idx="4">
                  <c:v>6976.1</c:v>
                </c:pt>
                <c:pt idx="5">
                  <c:v>30632.1</c:v>
                </c:pt>
                <c:pt idx="6">
                  <c:v>96.5</c:v>
                </c:pt>
                <c:pt idx="7">
                  <c:v>9627.2000000000007</c:v>
                </c:pt>
                <c:pt idx="8">
                  <c:v>219.7</c:v>
                </c:pt>
                <c:pt idx="9">
                  <c:v>67.400000000000006</c:v>
                </c:pt>
                <c:pt idx="10">
                  <c:v>3.8</c:v>
                </c:pt>
              </c:numCache>
            </c:numRef>
          </c:val>
        </c:ser>
        <c:shape val="cylinder"/>
        <c:axId val="165521280"/>
        <c:axId val="165522816"/>
        <c:axId val="0"/>
      </c:bar3DChart>
      <c:catAx>
        <c:axId val="16552128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9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5522816"/>
        <c:crosses val="autoZero"/>
        <c:auto val="1"/>
        <c:lblAlgn val="ctr"/>
        <c:lblOffset val="100"/>
      </c:catAx>
      <c:valAx>
        <c:axId val="165522816"/>
        <c:scaling>
          <c:orientation val="minMax"/>
        </c:scaling>
        <c:delete val="1"/>
        <c:axPos val="b"/>
        <c:majorGridlines/>
        <c:numFmt formatCode="0%" sourceLinked="1"/>
        <c:tickLblPos val="nextTo"/>
        <c:crossAx val="165521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8894414719880548E-2"/>
          <c:y val="0.78914586113367602"/>
          <c:w val="0.12602974227766198"/>
          <c:h val="0.11763243594768875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47850"/>
            <a:ext cx="7629525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42844" y="0"/>
            <a:ext cx="9001156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</a:rPr>
              <a:t>Отчет об исполнении бюджета </a:t>
            </a:r>
            <a:r>
              <a:rPr lang="ru-RU" dirty="0" err="1" smtClean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</a:rPr>
              <a:t>Курчанского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</a:rPr>
              <a:t> сельского поселения Темрюкского района за </a:t>
            </a:r>
            <a:br>
              <a:rPr lang="ru-RU" dirty="0" smtClean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</a:rPr>
            </a:b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</a:rPr>
              <a:t>2022 год</a:t>
            </a:r>
            <a:endParaRPr lang="ru-RU" dirty="0">
              <a:solidFill>
                <a:schemeClr val="bg1">
                  <a:lumMod val="95000"/>
                </a:schemeClr>
              </a:solidFill>
              <a:latin typeface="Bahnschrift Condense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511288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Palatino Linotype" panose="02040502050505030304" pitchFamily="18" charset="0"/>
              </a:rPr>
              <a:t/>
            </a:r>
            <a:br>
              <a:rPr lang="ru-RU" sz="3600" b="1" i="1" dirty="0" smtClean="0">
                <a:latin typeface="Palatino Linotype" panose="02040502050505030304" pitchFamily="18" charset="0"/>
              </a:rPr>
            </a:br>
            <a:r>
              <a:rPr lang="ru-RU" sz="3600" b="1" i="1" dirty="0" smtClean="0">
                <a:latin typeface="Palatino Linotype" panose="02040502050505030304" pitchFamily="18" charset="0"/>
              </a:rPr>
              <a:t/>
            </a:r>
            <a:br>
              <a:rPr lang="ru-RU" sz="3600" b="1" i="1" dirty="0" smtClean="0">
                <a:latin typeface="Palatino Linotype" panose="02040502050505030304" pitchFamily="18" charset="0"/>
              </a:rPr>
            </a:b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Показатели исполнения </a:t>
            </a: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/>
            </a:r>
            <a:b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доходной </a:t>
            </a: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части </a:t>
            </a: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бюджета </a:t>
            </a:r>
            <a: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/>
            </a:r>
            <a:br>
              <a:rPr lang="ru-RU" sz="36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ru-RU" sz="2400" b="1" i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Курчанского</a:t>
            </a:r>
            <a:r>
              <a:rPr lang="ru-RU" sz="24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сельского поселения Темрюкского района </a:t>
            </a:r>
            <a:r>
              <a:rPr lang="ru-RU" sz="1800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(тыс.рублей)</a:t>
            </a:r>
            <a:endParaRPr lang="ru-RU" sz="1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571744"/>
          <a:ext cx="8401080" cy="35452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21038"/>
                <a:gridCol w="1166825"/>
                <a:gridCol w="1312678"/>
                <a:gridCol w="1400180"/>
                <a:gridCol w="1808588"/>
                <a:gridCol w="991771"/>
              </a:tblGrid>
              <a:tr h="90827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 2021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</a:t>
                      </a:r>
                      <a:b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2022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Исполнение,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Темп роста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95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Доходы, всего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62 810,7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71 632,0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431,6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101,1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115,3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1397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29 416,5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38 294,5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39 094,1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102,1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132,9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34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33 394,2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33 337,5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337,5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428752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налоговых и неналоговых доходов</a:t>
            </a:r>
            <a:r>
              <a:rPr lang="ru-RU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071546"/>
          <a:ext cx="9001156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329642" cy="5983311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endParaRPr lang="ru-RU" sz="4800" dirty="0" smtClean="0">
              <a:ln w="11430"/>
              <a:effectLst>
                <a:glow>
                  <a:schemeClr val="accent5">
                    <a:satMod val="175000"/>
                  </a:schemeClr>
                </a:glow>
              </a:effectLst>
              <a:latin typeface="Palatino Linotype" panose="02040502050505030304" pitchFamily="18" charset="0"/>
            </a:endParaRPr>
          </a:p>
          <a:p>
            <a:pPr algn="ctr">
              <a:buNone/>
              <a:defRPr/>
            </a:pPr>
            <a:r>
              <a:rPr lang="ru-RU" sz="4800" b="1" i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ИСПОЛНЕНИЕ</a:t>
            </a:r>
          </a:p>
          <a:p>
            <a:pPr algn="ctr">
              <a:buNone/>
              <a:defRPr/>
            </a:pPr>
            <a:r>
              <a:rPr lang="ru-RU" sz="4800" b="1" i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 РАСХОДНОЙ ЧАСТИ БЮДЖЕТА </a:t>
            </a:r>
          </a:p>
          <a:p>
            <a:pPr algn="ctr">
              <a:buNone/>
              <a:defRPr/>
            </a:pPr>
            <a:r>
              <a:rPr lang="ru-RU" sz="4800" b="1" i="1" dirty="0" err="1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Курчанского</a:t>
            </a:r>
            <a:r>
              <a:rPr lang="ru-RU" sz="4800" b="1" i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 сельского поселения </a:t>
            </a:r>
          </a:p>
          <a:p>
            <a:pPr algn="ctr">
              <a:buNone/>
              <a:defRPr/>
            </a:pPr>
            <a:r>
              <a:rPr lang="ru-RU" sz="4800" b="1" i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Темрюкского района </a:t>
            </a:r>
          </a:p>
          <a:p>
            <a:pPr algn="ctr">
              <a:buNone/>
              <a:defRPr/>
            </a:pPr>
            <a:r>
              <a:rPr lang="ru-RU" sz="4800" b="1" i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glow>
                    <a:schemeClr val="accent5">
                      <a:satMod val="175000"/>
                    </a:schemeClr>
                  </a:glow>
                </a:effectLst>
                <a:latin typeface="Palatino Linotype" panose="02040502050505030304" pitchFamily="18" charset="0"/>
              </a:rPr>
              <a:t>за 2022 год</a:t>
            </a:r>
            <a:endParaRPr lang="ru-RU" sz="4800" b="1" i="1" dirty="0">
              <a:solidFill>
                <a:schemeClr val="accent3">
                  <a:lumMod val="50000"/>
                </a:schemeClr>
              </a:solidFill>
              <a:effectLst>
                <a:glow>
                  <a:schemeClr val="accent5">
                    <a:satMod val="17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Исполнение бюджета за 2022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3" y="1391083"/>
          <a:ext cx="8715436" cy="5000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585"/>
                <a:gridCol w="1677311"/>
                <a:gridCol w="2100270"/>
                <a:gridCol w="2100270"/>
              </a:tblGrid>
              <a:tr h="5598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(раздел, подраздел)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2022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 2022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Исполнение,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бюджета всего: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71 180,6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69 455,7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расходы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21 198,0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21 070,0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519,8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519,8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250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7 883,8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6 976,1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684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31 321,6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30 632,1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97,8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96,5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9 627,2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9 627,2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219,7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43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67,4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11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государственного и внутреннего муниципального долга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Структура исполнения бюджета за </a:t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год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1785926"/>
          <a:ext cx="892971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36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Курчанского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  <a:r>
              <a:rPr lang="ru-RU" sz="2800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Темркского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  <a: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2021-2022 года</a:t>
            </a:r>
            <a:endParaRPr lang="ru-RU" sz="3200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928802"/>
          <a:ext cx="10287040" cy="4610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543956" cy="5983311"/>
          </a:xfrm>
        </p:spPr>
        <p:txBody>
          <a:bodyPr>
            <a:normAutofit/>
            <a:scene3d>
              <a:camera prst="orthographicFront">
                <a:rot lat="1800000" lon="1800000" rev="0"/>
              </a:camera>
              <a:lightRig rig="threePt" dir="t"/>
            </a:scene3d>
            <a:sp3d>
              <a:bevelB w="38100" h="38100" prst="relaxedInset"/>
            </a:sp3d>
          </a:bodyPr>
          <a:lstStyle/>
          <a:p>
            <a:pPr>
              <a:buNone/>
            </a:pPr>
            <a:endParaRPr lang="ru-RU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2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8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80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83</TotalTime>
  <Words>169</Words>
  <PresentationFormat>Экран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Отчет об исполнении бюджета Курчанского сельского поселения Темрюкского района за  2022 год</vt:lpstr>
      <vt:lpstr>  Показатели исполнения  доходной части бюджета  Курчанского сельского поселения Темрюкского района (тыс.рублей)</vt:lpstr>
      <vt:lpstr>  Структура налоговых и неналоговых доходов </vt:lpstr>
      <vt:lpstr>Слайд 4</vt:lpstr>
      <vt:lpstr> Исполнение бюджета за 2022 год</vt:lpstr>
      <vt:lpstr>Структура исполнения бюджета за  2022 год</vt:lpstr>
      <vt:lpstr> Расходы бюджета  Курчанского сельского поселения Темркского района  2021-2022 года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Курчанского сельского поселения Темрюкского района за 2022 год</dc:title>
  <dc:creator>admin</dc:creator>
  <cp:lastModifiedBy>admin</cp:lastModifiedBy>
  <cp:revision>30</cp:revision>
  <dcterms:created xsi:type="dcterms:W3CDTF">2023-02-27T12:32:31Z</dcterms:created>
  <dcterms:modified xsi:type="dcterms:W3CDTF">2023-02-28T11:14:10Z</dcterms:modified>
</cp:coreProperties>
</file>