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57" r:id="rId3"/>
    <p:sldId id="261" r:id="rId4"/>
    <p:sldId id="263" r:id="rId5"/>
    <p:sldId id="259" r:id="rId6"/>
    <p:sldId id="260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34"/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61728395061734E-2"/>
          <c:y val="9.5163217663118749E-2"/>
          <c:w val="0.84104938271604934"/>
          <c:h val="0.819723815930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4"/>
          </c:dPt>
          <c:dPt>
            <c:idx val="1"/>
            <c:bubble3D val="0"/>
            <c:explosion val="3"/>
          </c:dPt>
          <c:dPt>
            <c:idx val="2"/>
            <c:bubble3D val="0"/>
            <c:explosion val="8"/>
          </c:dPt>
          <c:dLbls>
            <c:dLbl>
              <c:idx val="0"/>
              <c:layout>
                <c:manualLayout>
                  <c:x val="8.1684407504617473E-3"/>
                  <c:y val="-0.135029675938748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Налоговые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доходы;          29 807,7 тыс.руб.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Неналоговые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доходы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1 096,4 тыс.руб.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351292893943812E-3"/>
                  <c:y val="-3.979009219324972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Безвозмездные поступления;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17 712,4 тыс.руб.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доходы, 29 807,7 тыс. руб.</c:v>
                </c:pt>
                <c:pt idx="1">
                  <c:v>Неналоговые дохоы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29807.7</c:v>
                </c:pt>
                <c:pt idx="1">
                  <c:v>1096.4000000000001</c:v>
                </c:pt>
                <c:pt idx="2">
                  <c:v>17712.400000000001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 из бюджета субъекта Российской федерации</c:v>
                </c:pt>
                <c:pt idx="1">
                  <c:v>Дотации из бюджета муниципальных районов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14601.5</c:v>
                </c:pt>
                <c:pt idx="1">
                  <c:v>2510.1999999999998</c:v>
                </c:pt>
                <c:pt idx="2">
                  <c:v>600.70000000000005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89718877769287"/>
          <c:y val="0"/>
          <c:w val="0.34716438222999907"/>
          <c:h val="0.87775413645398803"/>
        </c:manualLayout>
      </c:layout>
      <c:overlay val="1"/>
      <c:txPr>
        <a:bodyPr/>
        <a:lstStyle/>
        <a:p>
          <a:pPr>
            <a:defRPr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181AC-62DC-4E82-8E46-7B9A4678BD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A9293-5DA3-45D2-A733-836268839E04}">
      <dgm:prSet phldrT="[Текст]"/>
      <dgm:spPr/>
      <dgm:t>
        <a:bodyPr/>
        <a:lstStyle/>
        <a:p>
          <a:endParaRPr lang="ru-RU" dirty="0"/>
        </a:p>
      </dgm:t>
    </dgm:pt>
    <dgm:pt modelId="{F905DD4F-8DE4-4C9F-AEF1-CD65DDE0DA4E}" type="parTrans" cxnId="{4FF27186-EF18-4633-83F8-245404145ADF}">
      <dgm:prSet/>
      <dgm:spPr/>
      <dgm:t>
        <a:bodyPr/>
        <a:lstStyle/>
        <a:p>
          <a:endParaRPr lang="ru-RU"/>
        </a:p>
      </dgm:t>
    </dgm:pt>
    <dgm:pt modelId="{88F912A4-A9C2-4937-9A87-D1C20867D689}" type="sibTrans" cxnId="{4FF27186-EF18-4633-83F8-245404145ADF}">
      <dgm:prSet/>
      <dgm:spPr/>
      <dgm:t>
        <a:bodyPr/>
        <a:lstStyle/>
        <a:p>
          <a:endParaRPr lang="ru-RU"/>
        </a:p>
      </dgm:t>
    </dgm:pt>
    <dgm:pt modelId="{D7FC23B6-5E2A-4C9F-9677-34C923A54ED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043E11-C103-4276-B708-9179C02B2DF2}" type="parTrans" cxnId="{6F02B716-2811-41A2-8265-395C56EDC198}">
      <dgm:prSet/>
      <dgm:spPr/>
      <dgm:t>
        <a:bodyPr/>
        <a:lstStyle/>
        <a:p>
          <a:endParaRPr lang="ru-RU"/>
        </a:p>
      </dgm:t>
    </dgm:pt>
    <dgm:pt modelId="{E195D319-A3DD-4DDD-8C64-EF3E63EE1DB5}" type="sibTrans" cxnId="{6F02B716-2811-41A2-8265-395C56EDC198}">
      <dgm:prSet/>
      <dgm:spPr/>
      <dgm:t>
        <a:bodyPr/>
        <a:lstStyle/>
        <a:p>
          <a:endParaRPr lang="ru-RU"/>
        </a:p>
      </dgm:t>
    </dgm:pt>
    <dgm:pt modelId="{E8674BB4-3235-4D92-9E3A-80030709878F}">
      <dgm:prSet phldrT="[Текст]"/>
      <dgm:spPr/>
      <dgm:t>
        <a:bodyPr/>
        <a:lstStyle/>
        <a:p>
          <a:endParaRPr lang="ru-RU" dirty="0"/>
        </a:p>
      </dgm:t>
    </dgm:pt>
    <dgm:pt modelId="{C75CE7B6-96CE-4280-BD9C-C5B65E4AEA40}" type="parTrans" cxnId="{B1052C50-0190-4CBC-9EC7-79357A24AC95}">
      <dgm:prSet/>
      <dgm:spPr/>
      <dgm:t>
        <a:bodyPr/>
        <a:lstStyle/>
        <a:p>
          <a:endParaRPr lang="ru-RU"/>
        </a:p>
      </dgm:t>
    </dgm:pt>
    <dgm:pt modelId="{462C8EB7-A379-49A5-9F11-2A55EA6A5E2C}" type="sibTrans" cxnId="{B1052C50-0190-4CBC-9EC7-79357A24AC95}">
      <dgm:prSet/>
      <dgm:spPr/>
      <dgm:t>
        <a:bodyPr/>
        <a:lstStyle/>
        <a:p>
          <a:endParaRPr lang="ru-RU"/>
        </a:p>
      </dgm:t>
    </dgm:pt>
    <dgm:pt modelId="{D575E9B9-F59E-43F2-864B-F2F80516C1D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D75DEA-1F29-4882-AC1C-C24BFF2EA6D8}" type="parTrans" cxnId="{2E16DF89-BBDD-4F0A-9432-A94B08428BD3}">
      <dgm:prSet/>
      <dgm:spPr/>
      <dgm:t>
        <a:bodyPr/>
        <a:lstStyle/>
        <a:p>
          <a:endParaRPr lang="ru-RU"/>
        </a:p>
      </dgm:t>
    </dgm:pt>
    <dgm:pt modelId="{18DDF84A-3316-477E-BECC-E8B01F00ED6F}" type="sibTrans" cxnId="{2E16DF89-BBDD-4F0A-9432-A94B08428BD3}">
      <dgm:prSet/>
      <dgm:spPr/>
      <dgm:t>
        <a:bodyPr/>
        <a:lstStyle/>
        <a:p>
          <a:endParaRPr lang="ru-RU"/>
        </a:p>
      </dgm:t>
    </dgm:pt>
    <dgm:pt modelId="{7418C5F3-C614-452E-9E5A-6530651FA79A}">
      <dgm:prSet phldrT="[Текст]"/>
      <dgm:spPr/>
      <dgm:t>
        <a:bodyPr/>
        <a:lstStyle/>
        <a:p>
          <a:endParaRPr lang="ru-RU" dirty="0"/>
        </a:p>
      </dgm:t>
    </dgm:pt>
    <dgm:pt modelId="{CBC4274D-B76F-4C28-BD07-0B9A8A72DF0F}" type="parTrans" cxnId="{AE222B13-E6BF-4D04-9959-42EC42B3620D}">
      <dgm:prSet/>
      <dgm:spPr/>
      <dgm:t>
        <a:bodyPr/>
        <a:lstStyle/>
        <a:p>
          <a:endParaRPr lang="ru-RU"/>
        </a:p>
      </dgm:t>
    </dgm:pt>
    <dgm:pt modelId="{8013C54D-A2F8-43A6-86A4-18F6939BBA09}" type="sibTrans" cxnId="{AE222B13-E6BF-4D04-9959-42EC42B3620D}">
      <dgm:prSet/>
      <dgm:spPr/>
      <dgm:t>
        <a:bodyPr/>
        <a:lstStyle/>
        <a:p>
          <a:endParaRPr lang="ru-RU"/>
        </a:p>
      </dgm:t>
    </dgm:pt>
    <dgm:pt modelId="{E1D052B4-1CF3-47DE-A2B0-B09561F851B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Сохранение безопасного уровня долговой нагрузки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B2EF3DB-29A8-49C8-B08E-046CDD8AE284}" type="parTrans" cxnId="{2485E567-1969-4F07-9FAE-083E92EEC299}">
      <dgm:prSet/>
      <dgm:spPr/>
      <dgm:t>
        <a:bodyPr/>
        <a:lstStyle/>
        <a:p>
          <a:endParaRPr lang="ru-RU"/>
        </a:p>
      </dgm:t>
    </dgm:pt>
    <dgm:pt modelId="{5E9F754B-7FFE-485A-93A9-150C24ED7707}" type="sibTrans" cxnId="{2485E567-1969-4F07-9FAE-083E92EEC299}">
      <dgm:prSet/>
      <dgm:spPr/>
      <dgm:t>
        <a:bodyPr/>
        <a:lstStyle/>
        <a:p>
          <a:endParaRPr lang="ru-RU"/>
        </a:p>
      </dgm:t>
    </dgm:pt>
    <dgm:pt modelId="{CF2B609B-0AA8-48D5-87EF-99AA9FD1E824}">
      <dgm:prSet phldrT="[Текст]"/>
      <dgm:spPr/>
      <dgm:t>
        <a:bodyPr/>
        <a:lstStyle/>
        <a:p>
          <a:endParaRPr lang="ru-RU" dirty="0"/>
        </a:p>
      </dgm:t>
    </dgm:pt>
    <dgm:pt modelId="{1683D30E-4B0B-4623-9EC4-8E9E7C7E3F22}" type="parTrans" cxnId="{15A7B14F-B012-4D47-AC34-F71B1AC9F199}">
      <dgm:prSet/>
      <dgm:spPr/>
      <dgm:t>
        <a:bodyPr/>
        <a:lstStyle/>
        <a:p>
          <a:endParaRPr lang="ru-RU"/>
        </a:p>
      </dgm:t>
    </dgm:pt>
    <dgm:pt modelId="{9215013E-CF28-45CA-98C9-3B18A97F5FD5}" type="sibTrans" cxnId="{15A7B14F-B012-4D47-AC34-F71B1AC9F199}">
      <dgm:prSet/>
      <dgm:spPr/>
      <dgm:t>
        <a:bodyPr/>
        <a:lstStyle/>
        <a:p>
          <a:endParaRPr lang="ru-RU"/>
        </a:p>
      </dgm:t>
    </dgm:pt>
    <dgm:pt modelId="{CA03FCCD-B865-4B7F-A605-B2E71BEFA432}" type="pres">
      <dgm:prSet presAssocID="{3B6181AC-62DC-4E82-8E46-7B9A4678BD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3C50A-5E28-47AF-B375-42C1824851FA}" type="pres">
      <dgm:prSet presAssocID="{550A9293-5DA3-45D2-A733-836268839E04}" presName="composite" presStyleCnt="0"/>
      <dgm:spPr/>
    </dgm:pt>
    <dgm:pt modelId="{C56A7839-4229-4BA7-9A90-C5EE987ABD2C}" type="pres">
      <dgm:prSet presAssocID="{550A9293-5DA3-45D2-A733-836268839E04}" presName="parentText" presStyleLbl="alignNode1" presStyleIdx="0" presStyleCnt="3" custLinFactNeighborY="-98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17C41-83CB-4D71-9579-B88518B63636}" type="pres">
      <dgm:prSet presAssocID="{550A9293-5DA3-45D2-A733-836268839E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24442-48C3-493E-B7EB-61C79EBA1693}" type="pres">
      <dgm:prSet presAssocID="{88F912A4-A9C2-4937-9A87-D1C20867D689}" presName="sp" presStyleCnt="0"/>
      <dgm:spPr/>
    </dgm:pt>
    <dgm:pt modelId="{723A3C67-D5A4-4929-B06D-0238BD6D7ACE}" type="pres">
      <dgm:prSet presAssocID="{E8674BB4-3235-4D92-9E3A-80030709878F}" presName="composite" presStyleCnt="0"/>
      <dgm:spPr/>
    </dgm:pt>
    <dgm:pt modelId="{31F27693-B3AF-43A9-B31C-75CFDBBBAE8D}" type="pres">
      <dgm:prSet presAssocID="{E8674BB4-3235-4D92-9E3A-80030709878F}" presName="parentText" presStyleLbl="alignNode1" presStyleIdx="1" presStyleCnt="3" custLinFactNeighborY="-128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650CA-6962-4EED-BB96-572E37332BCA}" type="pres">
      <dgm:prSet presAssocID="{E8674BB4-3235-4D92-9E3A-80030709878F}" presName="descendantText" presStyleLbl="alignAcc1" presStyleIdx="1" presStyleCnt="3" custLinFactNeighborX="-251" custLinFactNeighborY="-19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0F80B-8CE0-4B54-AC0F-945CF09AD886}" type="pres">
      <dgm:prSet presAssocID="{462C8EB7-A379-49A5-9F11-2A55EA6A5E2C}" presName="sp" presStyleCnt="0"/>
      <dgm:spPr/>
    </dgm:pt>
    <dgm:pt modelId="{8A5DE9E7-CBED-40C0-A203-29A21535C74E}" type="pres">
      <dgm:prSet presAssocID="{7418C5F3-C614-452E-9E5A-6530651FA79A}" presName="composite" presStyleCnt="0"/>
      <dgm:spPr/>
    </dgm:pt>
    <dgm:pt modelId="{BEDB23E1-1678-4769-9893-6716BD6F30B9}" type="pres">
      <dgm:prSet presAssocID="{7418C5F3-C614-452E-9E5A-6530651FA79A}" presName="parentText" presStyleLbl="alignNode1" presStyleIdx="2" presStyleCnt="3" custLinFactNeighborY="-257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943BE-9D0B-4B3B-A6C8-2B0E7545D04D}" type="pres">
      <dgm:prSet presAssocID="{7418C5F3-C614-452E-9E5A-6530651FA79A}" presName="descendantText" presStyleLbl="alignAcc1" presStyleIdx="2" presStyleCnt="3" custLinFactNeighborX="-251" custLinFactNeighborY="-39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22B13-E6BF-4D04-9959-42EC42B3620D}" srcId="{3B6181AC-62DC-4E82-8E46-7B9A4678BD6D}" destId="{7418C5F3-C614-452E-9E5A-6530651FA79A}" srcOrd="2" destOrd="0" parTransId="{CBC4274D-B76F-4C28-BD07-0B9A8A72DF0F}" sibTransId="{8013C54D-A2F8-43A6-86A4-18F6939BBA09}"/>
    <dgm:cxn modelId="{15A7B14F-B012-4D47-AC34-F71B1AC9F199}" srcId="{7418C5F3-C614-452E-9E5A-6530651FA79A}" destId="{CF2B609B-0AA8-48D5-87EF-99AA9FD1E824}" srcOrd="1" destOrd="0" parTransId="{1683D30E-4B0B-4623-9EC4-8E9E7C7E3F22}" sibTransId="{9215013E-CF28-45CA-98C9-3B18A97F5FD5}"/>
    <dgm:cxn modelId="{2E16DF89-BBDD-4F0A-9432-A94B08428BD3}" srcId="{E8674BB4-3235-4D92-9E3A-80030709878F}" destId="{D575E9B9-F59E-43F2-864B-F2F80516C1D6}" srcOrd="0" destOrd="0" parTransId="{CAD75DEA-1F29-4882-AC1C-C24BFF2EA6D8}" sibTransId="{18DDF84A-3316-477E-BECC-E8B01F00ED6F}"/>
    <dgm:cxn modelId="{B1052C50-0190-4CBC-9EC7-79357A24AC95}" srcId="{3B6181AC-62DC-4E82-8E46-7B9A4678BD6D}" destId="{E8674BB4-3235-4D92-9E3A-80030709878F}" srcOrd="1" destOrd="0" parTransId="{C75CE7B6-96CE-4280-BD9C-C5B65E4AEA40}" sibTransId="{462C8EB7-A379-49A5-9F11-2A55EA6A5E2C}"/>
    <dgm:cxn modelId="{981ECC11-6D4A-494E-BC4F-60BE6C3FCD8B}" type="presOf" srcId="{D7FC23B6-5E2A-4C9F-9677-34C923A54EDD}" destId="{DA617C41-83CB-4D71-9579-B88518B63636}" srcOrd="0" destOrd="0" presId="urn:microsoft.com/office/officeart/2005/8/layout/chevron2"/>
    <dgm:cxn modelId="{2485E567-1969-4F07-9FAE-083E92EEC299}" srcId="{7418C5F3-C614-452E-9E5A-6530651FA79A}" destId="{E1D052B4-1CF3-47DE-A2B0-B09561F851BE}" srcOrd="0" destOrd="0" parTransId="{2B2EF3DB-29A8-49C8-B08E-046CDD8AE284}" sibTransId="{5E9F754B-7FFE-485A-93A9-150C24ED7707}"/>
    <dgm:cxn modelId="{222944DC-3CC2-4A9F-AE59-A0C207FF84B9}" type="presOf" srcId="{7418C5F3-C614-452E-9E5A-6530651FA79A}" destId="{BEDB23E1-1678-4769-9893-6716BD6F30B9}" srcOrd="0" destOrd="0" presId="urn:microsoft.com/office/officeart/2005/8/layout/chevron2"/>
    <dgm:cxn modelId="{6F02B716-2811-41A2-8265-395C56EDC198}" srcId="{550A9293-5DA3-45D2-A733-836268839E04}" destId="{D7FC23B6-5E2A-4C9F-9677-34C923A54EDD}" srcOrd="0" destOrd="0" parTransId="{23043E11-C103-4276-B708-9179C02B2DF2}" sibTransId="{E195D319-A3DD-4DDD-8C64-EF3E63EE1DB5}"/>
    <dgm:cxn modelId="{06179745-A7C2-45FB-AED8-E5B5007C468C}" type="presOf" srcId="{D575E9B9-F59E-43F2-864B-F2F80516C1D6}" destId="{D53650CA-6962-4EED-BB96-572E37332BCA}" srcOrd="0" destOrd="0" presId="urn:microsoft.com/office/officeart/2005/8/layout/chevron2"/>
    <dgm:cxn modelId="{45EF326D-0D70-4541-B877-A061807EA4F1}" type="presOf" srcId="{3B6181AC-62DC-4E82-8E46-7B9A4678BD6D}" destId="{CA03FCCD-B865-4B7F-A605-B2E71BEFA432}" srcOrd="0" destOrd="0" presId="urn:microsoft.com/office/officeart/2005/8/layout/chevron2"/>
    <dgm:cxn modelId="{4FF27186-EF18-4633-83F8-245404145ADF}" srcId="{3B6181AC-62DC-4E82-8E46-7B9A4678BD6D}" destId="{550A9293-5DA3-45D2-A733-836268839E04}" srcOrd="0" destOrd="0" parTransId="{F905DD4F-8DE4-4C9F-AEF1-CD65DDE0DA4E}" sibTransId="{88F912A4-A9C2-4937-9A87-D1C20867D689}"/>
    <dgm:cxn modelId="{2515DDB1-9068-43F7-B259-D6892195F774}" type="presOf" srcId="{550A9293-5DA3-45D2-A733-836268839E04}" destId="{C56A7839-4229-4BA7-9A90-C5EE987ABD2C}" srcOrd="0" destOrd="0" presId="urn:microsoft.com/office/officeart/2005/8/layout/chevron2"/>
    <dgm:cxn modelId="{A9779FF5-6DF0-4E20-8042-1A59E2DC16B5}" type="presOf" srcId="{E8674BB4-3235-4D92-9E3A-80030709878F}" destId="{31F27693-B3AF-43A9-B31C-75CFDBBBAE8D}" srcOrd="0" destOrd="0" presId="urn:microsoft.com/office/officeart/2005/8/layout/chevron2"/>
    <dgm:cxn modelId="{D0B70856-8585-49C5-9C2D-D22688C4D5E6}" type="presOf" srcId="{E1D052B4-1CF3-47DE-A2B0-B09561F851BE}" destId="{5AB943BE-9D0B-4B3B-A6C8-2B0E7545D04D}" srcOrd="0" destOrd="0" presId="urn:microsoft.com/office/officeart/2005/8/layout/chevron2"/>
    <dgm:cxn modelId="{2F85C699-B29D-4CC3-AC60-069E140F14E7}" type="presOf" srcId="{CF2B609B-0AA8-48D5-87EF-99AA9FD1E824}" destId="{5AB943BE-9D0B-4B3B-A6C8-2B0E7545D04D}" srcOrd="0" destOrd="1" presId="urn:microsoft.com/office/officeart/2005/8/layout/chevron2"/>
    <dgm:cxn modelId="{3122142C-9882-4A10-9F85-4B5719EB127A}" type="presParOf" srcId="{CA03FCCD-B865-4B7F-A605-B2E71BEFA432}" destId="{CB93C50A-5E28-47AF-B375-42C1824851FA}" srcOrd="0" destOrd="0" presId="urn:microsoft.com/office/officeart/2005/8/layout/chevron2"/>
    <dgm:cxn modelId="{A1658FE2-C8F4-4522-B64E-A79DF92A190C}" type="presParOf" srcId="{CB93C50A-5E28-47AF-B375-42C1824851FA}" destId="{C56A7839-4229-4BA7-9A90-C5EE987ABD2C}" srcOrd="0" destOrd="0" presId="urn:microsoft.com/office/officeart/2005/8/layout/chevron2"/>
    <dgm:cxn modelId="{FD7C512F-F9EF-4797-9081-9F23E5EEF4A4}" type="presParOf" srcId="{CB93C50A-5E28-47AF-B375-42C1824851FA}" destId="{DA617C41-83CB-4D71-9579-B88518B63636}" srcOrd="1" destOrd="0" presId="urn:microsoft.com/office/officeart/2005/8/layout/chevron2"/>
    <dgm:cxn modelId="{A75D003D-2525-4549-9DCA-C9FA51400788}" type="presParOf" srcId="{CA03FCCD-B865-4B7F-A605-B2E71BEFA432}" destId="{3A624442-48C3-493E-B7EB-61C79EBA1693}" srcOrd="1" destOrd="0" presId="urn:microsoft.com/office/officeart/2005/8/layout/chevron2"/>
    <dgm:cxn modelId="{C3D891FC-C7F4-40BF-B728-F48E96FAD9EC}" type="presParOf" srcId="{CA03FCCD-B865-4B7F-A605-B2E71BEFA432}" destId="{723A3C67-D5A4-4929-B06D-0238BD6D7ACE}" srcOrd="2" destOrd="0" presId="urn:microsoft.com/office/officeart/2005/8/layout/chevron2"/>
    <dgm:cxn modelId="{44910615-0D37-40CE-AAF4-DD96F15D6AB6}" type="presParOf" srcId="{723A3C67-D5A4-4929-B06D-0238BD6D7ACE}" destId="{31F27693-B3AF-43A9-B31C-75CFDBBBAE8D}" srcOrd="0" destOrd="0" presId="urn:microsoft.com/office/officeart/2005/8/layout/chevron2"/>
    <dgm:cxn modelId="{0F96CEA0-68FE-412B-8ACF-14C4966AF49C}" type="presParOf" srcId="{723A3C67-D5A4-4929-B06D-0238BD6D7ACE}" destId="{D53650CA-6962-4EED-BB96-572E37332BCA}" srcOrd="1" destOrd="0" presId="urn:microsoft.com/office/officeart/2005/8/layout/chevron2"/>
    <dgm:cxn modelId="{BAF881C0-FBF0-462F-B5BB-03EF1AF849A0}" type="presParOf" srcId="{CA03FCCD-B865-4B7F-A605-B2E71BEFA432}" destId="{0CF0F80B-8CE0-4B54-AC0F-945CF09AD886}" srcOrd="3" destOrd="0" presId="urn:microsoft.com/office/officeart/2005/8/layout/chevron2"/>
    <dgm:cxn modelId="{28FB77E1-7D3F-4782-B26A-A3B8BE866307}" type="presParOf" srcId="{CA03FCCD-B865-4B7F-A605-B2E71BEFA432}" destId="{8A5DE9E7-CBED-40C0-A203-29A21535C74E}" srcOrd="4" destOrd="0" presId="urn:microsoft.com/office/officeart/2005/8/layout/chevron2"/>
    <dgm:cxn modelId="{AE757B0C-AA4C-4A3A-9D98-9F611DB4754B}" type="presParOf" srcId="{8A5DE9E7-CBED-40C0-A203-29A21535C74E}" destId="{BEDB23E1-1678-4769-9893-6716BD6F30B9}" srcOrd="0" destOrd="0" presId="urn:microsoft.com/office/officeart/2005/8/layout/chevron2"/>
    <dgm:cxn modelId="{28A99CB7-7462-476E-BA5C-91C6BBD101FC}" type="presParOf" srcId="{8A5DE9E7-CBED-40C0-A203-29A21535C74E}" destId="{5AB943BE-9D0B-4B3B-A6C8-2B0E7545D0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A7839-4229-4BA7-9A90-C5EE987ABD2C}">
      <dsp:nvSpPr>
        <dsp:cNvPr id="0" name=""/>
        <dsp:cNvSpPr/>
      </dsp:nvSpPr>
      <dsp:spPr>
        <a:xfrm rot="5400000">
          <a:off x="-218185" y="218185"/>
          <a:ext cx="1454567" cy="1018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509099"/>
        <a:ext cx="1018197" cy="436370"/>
      </dsp:txXfrm>
    </dsp:sp>
    <dsp:sp modelId="{DA617C41-83CB-4D71-9579-B88518B63636}">
      <dsp:nvSpPr>
        <dsp:cNvPr id="0" name=""/>
        <dsp:cNvSpPr/>
      </dsp:nvSpPr>
      <dsp:spPr>
        <a:xfrm rot="5400000">
          <a:off x="4151164" y="-3132676"/>
          <a:ext cx="945469" cy="7211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18198" y="46444"/>
        <a:ext cx="7165248" cy="853161"/>
      </dsp:txXfrm>
    </dsp:sp>
    <dsp:sp modelId="{31F27693-B3AF-43A9-B31C-75CFDBBBAE8D}">
      <dsp:nvSpPr>
        <dsp:cNvPr id="0" name=""/>
        <dsp:cNvSpPr/>
      </dsp:nvSpPr>
      <dsp:spPr>
        <a:xfrm rot="5400000">
          <a:off x="-218185" y="1289755"/>
          <a:ext cx="1454567" cy="1018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1580669"/>
        <a:ext cx="1018197" cy="436370"/>
      </dsp:txXfrm>
    </dsp:sp>
    <dsp:sp modelId="{D53650CA-6962-4EED-BB96-572E37332BCA}">
      <dsp:nvSpPr>
        <dsp:cNvPr id="0" name=""/>
        <dsp:cNvSpPr/>
      </dsp:nvSpPr>
      <dsp:spPr>
        <a:xfrm rot="5400000">
          <a:off x="4133063" y="-2061398"/>
          <a:ext cx="945469" cy="7211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0097" y="1117722"/>
        <a:ext cx="7165248" cy="853161"/>
      </dsp:txXfrm>
    </dsp:sp>
    <dsp:sp modelId="{BEDB23E1-1678-4769-9893-6716BD6F30B9}">
      <dsp:nvSpPr>
        <dsp:cNvPr id="0" name=""/>
        <dsp:cNvSpPr/>
      </dsp:nvSpPr>
      <dsp:spPr>
        <a:xfrm rot="5400000">
          <a:off x="-218185" y="2361326"/>
          <a:ext cx="1454567" cy="1018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2652240"/>
        <a:ext cx="1018197" cy="436370"/>
      </dsp:txXfrm>
    </dsp:sp>
    <dsp:sp modelId="{5AB943BE-9D0B-4B3B-A6C8-2B0E7545D04D}">
      <dsp:nvSpPr>
        <dsp:cNvPr id="0" name=""/>
        <dsp:cNvSpPr/>
      </dsp:nvSpPr>
      <dsp:spPr>
        <a:xfrm rot="5400000">
          <a:off x="4133063" y="-989827"/>
          <a:ext cx="945469" cy="7211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Сохранение безопасного уровня долговой нагрузки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000097" y="2189293"/>
        <a:ext cx="7165248" cy="85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0.13223</cdr:x>
      <cdr:y>0.7619</cdr:y>
    </cdr:from>
    <cdr:to>
      <cdr:x>0.20209</cdr:x>
      <cdr:y>0.8254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10800000" flipV="1">
          <a:off x="1143008" y="3429024"/>
          <a:ext cx="603880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0.14995</cdr:x>
      <cdr:y>0.128</cdr:y>
    </cdr:from>
    <cdr:to>
      <cdr:x>0.19127</cdr:x>
      <cdr:y>0.20736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10800000">
          <a:off x="1296144" y="576064"/>
          <a:ext cx="357170" cy="3571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0.4899</cdr:x>
      <cdr:y>0.048</cdr:y>
    </cdr:from>
    <cdr:to>
      <cdr:x>0.52462</cdr:x>
      <cdr:y>0.10381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4234658" y="216024"/>
          <a:ext cx="300120" cy="25117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0.39583</cdr:x>
      <cdr:y>0.0186</cdr:y>
    </cdr:from>
    <cdr:to>
      <cdr:x>0.50694</cdr:x>
      <cdr:y>0.25672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257544" y="714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0.51649</cdr:x>
      <cdr:y>0</cdr:y>
    </cdr:from>
    <cdr:to>
      <cdr:x>0.71483</cdr:x>
      <cdr:y>0.09524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496" y="0"/>
          <a:ext cx="1714450" cy="428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600,7 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0.02049</cdr:x>
      <cdr:y>0.064</cdr:y>
    </cdr:from>
    <cdr:to>
      <cdr:x>0.2271</cdr:x>
      <cdr:y>0.11162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77076" y="288032"/>
          <a:ext cx="1785937" cy="21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2 510,2 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0.01653</cdr:x>
      <cdr:y>0.80952</cdr:y>
    </cdr:from>
    <cdr:to>
      <cdr:x>0.20661</cdr:x>
      <cdr:y>0.90476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42876" y="3643338"/>
          <a:ext cx="164307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14  601,5 тыс.руб.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6A72-037F-4D5D-AA42-63A2F44F3CC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640A-370C-4110-8E1B-5BA1574DF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640A-370C-4110-8E1B-5BA1574DFE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4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643050"/>
            <a:ext cx="7772400" cy="267178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643314"/>
            <a:ext cx="724430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Курчанского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Темрюкского района на 2023 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540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Курчанского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Темрюкского района на 2023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578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0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20 273,9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593,1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0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6 485,7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11 405,8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9 251,3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443,2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0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48 616,5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scene3d>
              <a:camera prst="perspectiveHeroicExtremeRightFacing"/>
              <a:lightRig rig="threePt" dir="t"/>
            </a:scene3d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572560" cy="598331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 документ, обеспечивающий представление бюджета и отчетов об их исполнении в доступной для граждан форме.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финансовый план, который обобщает доходы и расходы за определенный период времени.</a:t>
            </a:r>
          </a:p>
          <a:p>
            <a:pPr algn="just"/>
            <a:endParaRPr lang="ru-RU" dirty="0" smtClean="0"/>
          </a:p>
        </p:txBody>
      </p:sp>
      <p:pic>
        <p:nvPicPr>
          <p:cNvPr id="4" name="Рисунок 3" descr="Бюджет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429132"/>
            <a:ext cx="4572032" cy="2174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643182"/>
            <a:ext cx="214314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Составление проекта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4357694"/>
            <a:ext cx="214314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Рассмотрение проекта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643182"/>
            <a:ext cx="214314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Исполнение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4357694"/>
            <a:ext cx="214314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Утверждение проекта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86446" y="2643182"/>
            <a:ext cx="2143140" cy="15001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Рассмотрение, утверждение отчета об исполнении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43042" y="3714752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928926" y="464344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4000496" y="3714752"/>
            <a:ext cx="214314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29256" y="300037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slid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214818"/>
            <a:ext cx="3143272" cy="2354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2023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39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00034" y="3071810"/>
            <a:ext cx="4652503" cy="3530140"/>
            <a:chOff x="-3634305" y="3026181"/>
            <a:chExt cx="4652503" cy="3530140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-3852490" y="5319939"/>
              <a:ext cx="1454567" cy="101819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026181"/>
              <a:ext cx="1018197" cy="436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00166" y="5143512"/>
            <a:ext cx="7379562" cy="945469"/>
            <a:chOff x="803884" y="1258686"/>
            <a:chExt cx="7379562" cy="945469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3936850" y="-1874280"/>
              <a:ext cx="945469" cy="721140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018198" y="1304840"/>
              <a:ext cx="7165248" cy="853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Повышение прозрачности и открытости бюджетного   процесса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kern="1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безвозмездные и безвозвратные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поступления денежных средств в бюджет.</a:t>
            </a:r>
          </a:p>
          <a:p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2428860" y="1571612"/>
            <a:ext cx="3714776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 flipH="1">
            <a:off x="2000232" y="2303326"/>
            <a:ext cx="972644" cy="768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140842" y="27269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86446" y="2263555"/>
            <a:ext cx="1305834" cy="877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57159" y="3024686"/>
            <a:ext cx="2653926" cy="3383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доходы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поступления от уплаты федеральных,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регональных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местных налогов и сборов, предусмотренных Налоговым кодексом Российской Федерации, нормативно-правовыми актами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Курчанского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сельского поселения Темрюкского района.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69917" y="3024686"/>
            <a:ext cx="2857520" cy="34518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платежи, которые включают в себя: доходы о использования и продажи имущества, платные услуги муниципальных учреждений, доходы от продажи материальных и нематериальных активов, штрафы за нарушение законодательства, иные неналоговые доходы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11480" y="3071810"/>
            <a:ext cx="2896749" cy="33575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поступленв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местный бюджет из бюджета края,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межбюджетных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трансфертов в виде дотаций, субсидий, субвенций и иных межбюджетных трансфертов, а также безвозмездные поступления от физических и юридических лиц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WhatsApp Image 2023-01-18 at 20.40.5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42852"/>
            <a:ext cx="2444975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Курчанского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сельского поселения Темрюкского района на 2023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2143116"/>
            <a:ext cx="2214578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634325"/>
            <a:ext cx="2214578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2643182"/>
            <a:ext cx="2214578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357290" y="2643182"/>
            <a:ext cx="642942" cy="12858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71934" y="3214686"/>
            <a:ext cx="642942" cy="12858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58016" y="3714752"/>
            <a:ext cx="571504" cy="12144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4000504"/>
            <a:ext cx="250033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48 616,5 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4572008"/>
            <a:ext cx="2357454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48 616,5 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0760" y="5072074"/>
            <a:ext cx="2357454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0,00 тыс.руб.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Курчанского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Темрюкского района на 2023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47008"/>
              </p:ext>
            </p:extLst>
          </p:nvPr>
        </p:nvGraphicFramePr>
        <p:xfrm>
          <a:off x="428596" y="1428736"/>
          <a:ext cx="82296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Курчанского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Темрюкского района на 2023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00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7467"/>
                <a:gridCol w="3589333"/>
              </a:tblGrid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тыс.руб.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 лиц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12 135,0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уплаты акцизов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6 482,4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Единый сельскохозяйственный налог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493,0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имущество</a:t>
                      </a:r>
                      <a:r>
                        <a:rPr lang="ru-RU" baseline="0" dirty="0" smtClean="0"/>
                        <a:t> физических лиц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3 965,3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Земельный налог с</a:t>
                      </a:r>
                      <a:r>
                        <a:rPr lang="ru-RU" baseline="0" dirty="0" smtClean="0"/>
                        <a:t> организаций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2 972,4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Земельный налог с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3 759,6</a:t>
                      </a:r>
                      <a:endParaRPr lang="ru-RU" dirty="0"/>
                    </a:p>
                  </a:txBody>
                  <a:tcPr marL="96520" marR="96520"/>
                </a:tc>
              </a:tr>
              <a:tr h="73180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r>
                        <a:rPr lang="ru-RU" baseline="0" dirty="0" smtClean="0"/>
                        <a:t> , получаемые в виде арендной платы за земельные участки (не разграничена)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825,0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r>
                        <a:rPr lang="ru-RU" baseline="0" dirty="0" smtClean="0"/>
                        <a:t> от сдачи имущества в аренду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155,6</a:t>
                      </a:r>
                      <a:endParaRPr lang="ru-RU" dirty="0"/>
                    </a:p>
                  </a:txBody>
                  <a:tcPr marL="96520" marR="96520"/>
                </a:tc>
              </a:tr>
              <a:tr h="4239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 доходы от компенсации затрат</a:t>
                      </a:r>
                      <a:endParaRPr lang="ru-RU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115,8</a:t>
                      </a:r>
                      <a:endParaRPr lang="ru-RU" dirty="0"/>
                    </a:p>
                  </a:txBody>
                  <a:tcPr marL="96520" marR="96520"/>
                </a:tc>
              </a:tr>
              <a:tr h="453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ИТОГО:</a:t>
                      </a:r>
                      <a:endParaRPr lang="ru-RU" sz="20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30 904,1</a:t>
                      </a:r>
                      <a:endParaRPr lang="ru-RU" sz="2000" b="1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20002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Курчанского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сельского поселения Темрюкского района на 2023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361484"/>
              </p:ext>
            </p:extLst>
          </p:nvPr>
        </p:nvGraphicFramePr>
        <p:xfrm>
          <a:off x="251520" y="2492896"/>
          <a:ext cx="864399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473</Words>
  <Application>Microsoft Office PowerPoint</Application>
  <PresentationFormat>Экран (4:3)</PresentationFormat>
  <Paragraphs>94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Бюджет для граждан</vt:lpstr>
      <vt:lpstr>Презентация PowerPoint</vt:lpstr>
      <vt:lpstr>Этапы бюджетного процесса</vt:lpstr>
      <vt:lpstr>Основные направления бюджетной политики               на 2023 год</vt:lpstr>
      <vt:lpstr>ДОХОДЫ БЮДЖЕТА </vt:lpstr>
      <vt:lpstr>Основные характеристики бюджета Курчанского сельского поселения Темрюкского района на 2023 год</vt:lpstr>
      <vt:lpstr>Структура доходов бюджета Курчанского сельского поселения Темрюкского района на 2023 год</vt:lpstr>
      <vt:lpstr>Структура налоговых и неналоговых доходов Курчанского сельского поселения Темрюкского района на 2023 год</vt:lpstr>
      <vt:lpstr>Структура безвозмездных поступлений в бюджет Курчанского сельского поселения Темрюкского района на 2023 год</vt:lpstr>
      <vt:lpstr>Расходы бюджета Курчанского сельского поселения Темрюкского района на 2023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АннаШевченко</cp:lastModifiedBy>
  <cp:revision>52</cp:revision>
  <dcterms:created xsi:type="dcterms:W3CDTF">2023-01-18T11:31:34Z</dcterms:created>
  <dcterms:modified xsi:type="dcterms:W3CDTF">2023-01-20T10:11:43Z</dcterms:modified>
</cp:coreProperties>
</file>